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8" r:id="rId2"/>
    <p:sldId id="259" r:id="rId3"/>
    <p:sldId id="340" r:id="rId4"/>
    <p:sldId id="314" r:id="rId5"/>
    <p:sldId id="324" r:id="rId6"/>
    <p:sldId id="329" r:id="rId7"/>
    <p:sldId id="330" r:id="rId8"/>
    <p:sldId id="316" r:id="rId9"/>
    <p:sldId id="318" r:id="rId10"/>
    <p:sldId id="315" r:id="rId11"/>
    <p:sldId id="319" r:id="rId12"/>
    <p:sldId id="317" r:id="rId13"/>
    <p:sldId id="336" r:id="rId14"/>
    <p:sldId id="320" r:id="rId15"/>
    <p:sldId id="321" r:id="rId16"/>
    <p:sldId id="322" r:id="rId17"/>
    <p:sldId id="323" r:id="rId18"/>
    <p:sldId id="309" r:id="rId19"/>
    <p:sldId id="257" r:id="rId20"/>
    <p:sldId id="310" r:id="rId21"/>
    <p:sldId id="337" r:id="rId22"/>
    <p:sldId id="261" r:id="rId23"/>
    <p:sldId id="260" r:id="rId24"/>
    <p:sldId id="311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9851" autoAdjust="0"/>
    <p:restoredTop sz="90943" autoAdjust="0"/>
  </p:normalViewPr>
  <p:slideViewPr>
    <p:cSldViewPr snapToGrid="0" snapToObjects="1">
      <p:cViewPr varScale="1">
        <p:scale>
          <a:sx n="118" d="100"/>
          <a:sy n="118" d="100"/>
        </p:scale>
        <p:origin x="133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8" d="100"/>
        <a:sy n="6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33D02-0515-C240-AD5D-B1455880CD25}" type="datetimeFigureOut">
              <a:rPr lang="en-US" smtClean="0"/>
              <a:t>4/3/18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FCC031-FB5D-7344-B48F-8AACC28B9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81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27BDC6-3B02-47EA-A92B-8996557DDF1C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1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28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91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426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294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043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49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431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11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808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59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DDB8F-3412-2E4B-B9B3-D16672836AF1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A23D9-1343-694D-98A3-A499E1E28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5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oo.gl/XYwuo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.gl/cNkR3C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63575"/>
            <a:ext cx="7772400" cy="1470025"/>
          </a:xfrm>
        </p:spPr>
        <p:txBody>
          <a:bodyPr>
            <a:noAutofit/>
          </a:bodyPr>
          <a:lstStyle/>
          <a:p>
            <a:r>
              <a:rPr lang="en-US" sz="4700" b="1" dirty="0">
                <a:solidFill>
                  <a:schemeClr val="accent2">
                    <a:lumMod val="75000"/>
                  </a:schemeClr>
                </a:solidFill>
              </a:rPr>
              <a:t>CSE190/291:  Building A Quadcopter in 10 Weeks</a:t>
            </a:r>
            <a:endParaRPr lang="en-US" sz="47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85800" y="2971800"/>
            <a:ext cx="7772400" cy="3276600"/>
          </a:xfrm>
        </p:spPr>
        <p:txBody>
          <a:bodyPr>
            <a:normAutofit/>
          </a:bodyPr>
          <a:lstStyle/>
          <a:p>
            <a:pPr algn="l"/>
            <a:r>
              <a:rPr lang="en-US" i="1" dirty="0"/>
              <a:t>To achieve great things, two things are needed: a plan and not quite enough time.</a:t>
            </a:r>
          </a:p>
          <a:p>
            <a:pPr algn="r"/>
            <a:r>
              <a:rPr lang="en-US" dirty="0"/>
              <a:t>--Leonard Bernstein</a:t>
            </a:r>
          </a:p>
          <a:p>
            <a:endParaRPr lang="en-US" dirty="0"/>
          </a:p>
          <a:p>
            <a:r>
              <a:rPr lang="en-US" sz="2600" dirty="0"/>
              <a:t>Homepage: </a:t>
            </a:r>
            <a:r>
              <a:rPr lang="en-US" sz="2600" dirty="0">
                <a:hlinkClick r:id="rId3"/>
              </a:rPr>
              <a:t>http://goo.gl/XYwuoy</a:t>
            </a:r>
            <a:endParaRPr lang="en-US" sz="2600" dirty="0"/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200490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3: Bring up the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Hardware Lab</a:t>
            </a:r>
          </a:p>
          <a:p>
            <a:r>
              <a:rPr lang="en-US" dirty="0"/>
              <a:t>Assemble and use all the hardware we provide</a:t>
            </a:r>
          </a:p>
          <a:p>
            <a:pPr lvl="1"/>
            <a:r>
              <a:rPr lang="en-US" dirty="0"/>
              <a:t>Remote control</a:t>
            </a:r>
          </a:p>
          <a:p>
            <a:pPr lvl="1"/>
            <a:r>
              <a:rPr lang="en-US" dirty="0"/>
              <a:t>Test stand</a:t>
            </a:r>
          </a:p>
          <a:p>
            <a:r>
              <a:rPr lang="en-US" dirty="0"/>
              <a:t>Get all software basics working</a:t>
            </a:r>
          </a:p>
          <a:p>
            <a:pPr lvl="1"/>
            <a:r>
              <a:rPr lang="en-US" dirty="0"/>
              <a:t>Measure gimbals</a:t>
            </a:r>
          </a:p>
          <a:p>
            <a:pPr lvl="1"/>
            <a:r>
              <a:rPr lang="en-US" dirty="0"/>
              <a:t>Measure orientation with the IMU</a:t>
            </a:r>
          </a:p>
          <a:p>
            <a:pPr lvl="1"/>
            <a:r>
              <a:rPr lang="en-US" dirty="0"/>
              <a:t>Communicate wirelessly</a:t>
            </a:r>
          </a:p>
        </p:txBody>
      </p:sp>
    </p:spTree>
    <p:extLst>
      <p:ext uri="{BB962C8B-B14F-4D97-AF65-F5344CB8AC3E}">
        <p14:creationId xmlns:p14="http://schemas.microsoft.com/office/powerpoint/2010/main" val="456429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4: Start Designing the Quad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PCB lab</a:t>
            </a:r>
          </a:p>
          <a:p>
            <a:r>
              <a:rPr lang="en-US" dirty="0"/>
              <a:t>Lab 4a: Create the schematic</a:t>
            </a:r>
          </a:p>
          <a:p>
            <a:pPr lvl="1"/>
            <a:r>
              <a:rPr lang="en-US" dirty="0"/>
              <a:t>Start with a blank sheet.</a:t>
            </a:r>
          </a:p>
          <a:p>
            <a:pPr lvl="1"/>
            <a:r>
              <a:rPr lang="en-US" dirty="0"/>
              <a:t>Use reference designs + datasheets</a:t>
            </a:r>
          </a:p>
          <a:p>
            <a:pPr lvl="1"/>
            <a:r>
              <a:rPr lang="en-US" dirty="0"/>
              <a:t>Connect the IMU</a:t>
            </a:r>
          </a:p>
          <a:p>
            <a:pPr lvl="1"/>
            <a:r>
              <a:rPr lang="en-US" dirty="0"/>
              <a:t>Connect the motor controller</a:t>
            </a:r>
          </a:p>
          <a:p>
            <a:pPr lvl="1"/>
            <a:r>
              <a:rPr lang="en-US" dirty="0"/>
              <a:t>Assemble the power supply circuit</a:t>
            </a:r>
          </a:p>
          <a:p>
            <a:r>
              <a:rPr lang="en-US" dirty="0"/>
              <a:t>Lab 4b: Design review</a:t>
            </a:r>
          </a:p>
        </p:txBody>
      </p:sp>
    </p:spTree>
    <p:extLst>
      <p:ext uri="{BB962C8B-B14F-4D97-AF65-F5344CB8AC3E}">
        <p14:creationId xmlns:p14="http://schemas.microsoft.com/office/powerpoint/2010/main" val="4292720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5: The Missing 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022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6: Sensors and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Hardware Lab</a:t>
            </a:r>
          </a:p>
          <a:p>
            <a:r>
              <a:rPr lang="en-US" dirty="0"/>
              <a:t>Build a remote-controlled, PID-stabilized test stand.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Lab 6a:  Sensor fusion</a:t>
            </a:r>
          </a:p>
          <a:p>
            <a:pPr lvl="1"/>
            <a:r>
              <a:rPr lang="en-US" dirty="0"/>
              <a:t>Accurately measure orientation</a:t>
            </a:r>
          </a:p>
          <a:p>
            <a:r>
              <a:rPr lang="en-US" dirty="0"/>
              <a:t>Lab 6b:  PID Control</a:t>
            </a:r>
          </a:p>
          <a:p>
            <a:pPr lvl="1"/>
            <a:r>
              <a:rPr lang="en-US" dirty="0"/>
              <a:t>Implement PID control</a:t>
            </a:r>
          </a:p>
          <a:p>
            <a:r>
              <a:rPr lang="en-US" dirty="0"/>
              <a:t>Lab 6c:  flight control features</a:t>
            </a:r>
          </a:p>
          <a:p>
            <a:pPr lvl="1"/>
            <a:r>
              <a:rPr lang="en-US" dirty="0"/>
              <a:t>Arming the quad etc.</a:t>
            </a:r>
          </a:p>
        </p:txBody>
      </p:sp>
    </p:spTree>
    <p:extLst>
      <p:ext uri="{BB962C8B-B14F-4D97-AF65-F5344CB8AC3E}">
        <p14:creationId xmlns:p14="http://schemas.microsoft.com/office/powerpoint/2010/main" val="1412680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7: Layout the 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PCB lab</a:t>
            </a:r>
          </a:p>
          <a:p>
            <a:r>
              <a:rPr lang="en-US" dirty="0"/>
              <a:t>Lab 7a:  Initial layout </a:t>
            </a:r>
          </a:p>
          <a:p>
            <a:pPr lvl="1"/>
            <a:r>
              <a:rPr lang="en-US" dirty="0"/>
              <a:t>Define the board outline.</a:t>
            </a:r>
          </a:p>
          <a:p>
            <a:pPr lvl="1"/>
            <a:r>
              <a:rPr lang="en-US" dirty="0"/>
              <a:t>Place your parts.</a:t>
            </a:r>
          </a:p>
          <a:p>
            <a:pPr lvl="1"/>
            <a:r>
              <a:rPr lang="en-US" dirty="0"/>
              <a:t>Route the design.</a:t>
            </a:r>
          </a:p>
          <a:p>
            <a:r>
              <a:rPr lang="en-US" dirty="0"/>
              <a:t>Lab 7b: Design Review</a:t>
            </a:r>
          </a:p>
          <a:p>
            <a:pPr lvl="1"/>
            <a:r>
              <a:rPr lang="en-US" dirty="0"/>
              <a:t>Design review</a:t>
            </a:r>
          </a:p>
        </p:txBody>
      </p:sp>
    </p:spTree>
    <p:extLst>
      <p:ext uri="{BB962C8B-B14F-4D97-AF65-F5344CB8AC3E}">
        <p14:creationId xmlns:p14="http://schemas.microsoft.com/office/powerpoint/2010/main" val="2224541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8: Tape Out!!!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PCB lab</a:t>
            </a:r>
          </a:p>
          <a:p>
            <a:r>
              <a:rPr lang="en-US" dirty="0"/>
              <a:t>Your designs must be ready for manufacturing by the beginning of class on May 10</a:t>
            </a:r>
            <a:r>
              <a:rPr lang="en-US" baseline="30000" dirty="0"/>
              <a:t>th</a:t>
            </a:r>
            <a:r>
              <a:rPr lang="en-US" dirty="0"/>
              <a:t>.</a:t>
            </a:r>
          </a:p>
          <a:p>
            <a:r>
              <a:rPr lang="en-US" dirty="0"/>
              <a:t>Early tape out is possible on May 8</a:t>
            </a:r>
            <a:r>
              <a:rPr lang="en-US" baseline="30000" dirty="0"/>
              <a:t>th</a:t>
            </a:r>
            <a:r>
              <a:rPr lang="en-US" dirty="0"/>
              <a:t>.</a:t>
            </a:r>
          </a:p>
          <a:p>
            <a:r>
              <a:rPr lang="en-US" dirty="0"/>
              <a:t>It will take about a week to manufacture them.</a:t>
            </a:r>
          </a:p>
        </p:txBody>
      </p:sp>
    </p:spTree>
    <p:extLst>
      <p:ext uri="{BB962C8B-B14F-4D97-AF65-F5344CB8AC3E}">
        <p14:creationId xmlns:p14="http://schemas.microsoft.com/office/powerpoint/2010/main" val="1682038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9: Assembly and </a:t>
            </a:r>
            <a:r>
              <a:rPr lang="en-US" dirty="0" err="1"/>
              <a:t>Bringup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Hardware Lab</a:t>
            </a:r>
          </a:p>
          <a:p>
            <a:r>
              <a:rPr lang="en-US" dirty="0"/>
              <a:t>Solder everything to the board</a:t>
            </a:r>
          </a:p>
          <a:p>
            <a:pPr lvl="1"/>
            <a:r>
              <a:rPr lang="en-US" dirty="0"/>
              <a:t>This is non-trivial. The Microcontroller and IMU are challenging packages.</a:t>
            </a:r>
          </a:p>
          <a:p>
            <a:r>
              <a:rPr lang="en-US" dirty="0"/>
              <a:t>Install the </a:t>
            </a:r>
            <a:r>
              <a:rPr lang="en-US" dirty="0" err="1"/>
              <a:t>bootloader</a:t>
            </a:r>
            <a:endParaRPr lang="en-US" dirty="0"/>
          </a:p>
          <a:p>
            <a:r>
              <a:rPr lang="en-US" dirty="0"/>
              <a:t>Test all the quad subsystems</a:t>
            </a:r>
          </a:p>
          <a:p>
            <a:pPr lvl="1"/>
            <a:r>
              <a:rPr lang="en-US" dirty="0"/>
              <a:t>IMU</a:t>
            </a:r>
          </a:p>
          <a:p>
            <a:pPr lvl="1"/>
            <a:r>
              <a:rPr lang="en-US" dirty="0"/>
              <a:t>Motors</a:t>
            </a:r>
          </a:p>
          <a:p>
            <a:pPr lvl="1"/>
            <a:r>
              <a:rPr lang="en-US" dirty="0"/>
              <a:t>Power</a:t>
            </a:r>
          </a:p>
          <a:p>
            <a:pPr lvl="1"/>
            <a:r>
              <a:rPr lang="en-US" dirty="0"/>
              <a:t>Radio</a:t>
            </a:r>
          </a:p>
          <a:p>
            <a:r>
              <a:rPr lang="en-US" dirty="0"/>
              <a:t>Debug, Debug, Debug.</a:t>
            </a:r>
          </a:p>
        </p:txBody>
      </p:sp>
    </p:spTree>
    <p:extLst>
      <p:ext uri="{BB962C8B-B14F-4D97-AF65-F5344CB8AC3E}">
        <p14:creationId xmlns:p14="http://schemas.microsoft.com/office/powerpoint/2010/main" val="1997063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10: Make it Fly!!!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Everything Lab</a:t>
            </a:r>
          </a:p>
          <a:p>
            <a:r>
              <a:rPr lang="en-US" dirty="0"/>
              <a:t>Test, adjust, tweak, debug, etc. until its flight is stable.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164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6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98" y="2112361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483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0782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296" y="1625149"/>
            <a:ext cx="4113927" cy="45010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3056" t="29072" r="31972" b="29286"/>
          <a:stretch/>
        </p:blipFill>
        <p:spPr>
          <a:xfrm>
            <a:off x="341946" y="1625149"/>
            <a:ext cx="3306572" cy="4731816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818228" y="3064140"/>
            <a:ext cx="6155027" cy="1149815"/>
            <a:chOff x="818228" y="3064140"/>
            <a:chExt cx="6155027" cy="1149815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18228" y="3064140"/>
              <a:ext cx="1727794" cy="97769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97355" y="2491134"/>
            <a:ext cx="7701541" cy="2798681"/>
            <a:chOff x="897355" y="2491134"/>
            <a:chExt cx="7701541" cy="2798681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650081" y="3583780"/>
              <a:ext cx="647255" cy="122735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028664" y="281448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97355" y="284477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39843" y="4938725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034517" y="4913828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677941" y="4041839"/>
            <a:ext cx="5089116" cy="896886"/>
            <a:chOff x="2677941" y="4041839"/>
            <a:chExt cx="5089116" cy="896886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677941" y="4691050"/>
              <a:ext cx="350723" cy="24767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789871" y="4393287"/>
            <a:ext cx="5264033" cy="884317"/>
            <a:chOff x="1789871" y="4393287"/>
            <a:chExt cx="5264033" cy="884317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789871" y="4393287"/>
              <a:ext cx="493839" cy="52054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650081" y="2500583"/>
            <a:ext cx="3651494" cy="2676880"/>
            <a:chOff x="2650081" y="2500583"/>
            <a:chExt cx="3651494" cy="2676880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50081" y="4913829"/>
              <a:ext cx="378583" cy="263634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2065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2110118"/>
            <a:ext cx="3886200" cy="31610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4800600" cy="4724399"/>
          </a:xfrm>
        </p:spPr>
        <p:txBody>
          <a:bodyPr>
            <a:normAutofit/>
          </a:bodyPr>
          <a:lstStyle/>
          <a:p>
            <a:r>
              <a:rPr lang="en-US" dirty="0"/>
              <a:t>Build a small quadcopter</a:t>
            </a:r>
          </a:p>
          <a:p>
            <a:pPr lvl="1"/>
            <a:r>
              <a:rPr lang="en-US" dirty="0"/>
              <a:t>In 10 weeks</a:t>
            </a:r>
          </a:p>
          <a:p>
            <a:pPr lvl="1"/>
            <a:r>
              <a:rPr lang="en-US" dirty="0"/>
              <a:t>Mostly “from scratch”</a:t>
            </a:r>
          </a:p>
          <a:p>
            <a:r>
              <a:rPr lang="en-US" dirty="0"/>
              <a:t>Learn</a:t>
            </a:r>
          </a:p>
          <a:p>
            <a:pPr lvl="1"/>
            <a:r>
              <a:rPr lang="en-US" dirty="0"/>
              <a:t>Moderately complex PCB design</a:t>
            </a:r>
          </a:p>
          <a:p>
            <a:pPr lvl="1"/>
            <a:r>
              <a:rPr lang="en-US" dirty="0"/>
              <a:t>Basic sensing and control</a:t>
            </a:r>
          </a:p>
          <a:p>
            <a:pPr lvl="1"/>
            <a:r>
              <a:rPr lang="en-US" dirty="0"/>
              <a:t>Quadcopter-related technologies</a:t>
            </a:r>
          </a:p>
        </p:txBody>
      </p:sp>
    </p:spTree>
    <p:extLst>
      <p:ext uri="{BB962C8B-B14F-4D97-AF65-F5344CB8AC3E}">
        <p14:creationId xmlns:p14="http://schemas.microsoft.com/office/powerpoint/2010/main" val="33911673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021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distribute lab materials via </a:t>
            </a:r>
            <a:r>
              <a:rPr lang="en-US" dirty="0" err="1"/>
              <a:t>github</a:t>
            </a:r>
            <a:r>
              <a:rPr lang="en-US" dirty="0"/>
              <a:t> classroom.</a:t>
            </a:r>
          </a:p>
          <a:p>
            <a:r>
              <a:rPr lang="en-US" dirty="0"/>
              <a:t>You’ll need a </a:t>
            </a:r>
            <a:r>
              <a:rPr lang="en-US" dirty="0" err="1"/>
              <a:t>github</a:t>
            </a:r>
            <a:r>
              <a:rPr lang="en-US" dirty="0"/>
              <a:t> account.</a:t>
            </a:r>
          </a:p>
          <a:p>
            <a:r>
              <a:rPr lang="en-US" dirty="0"/>
              <a:t>You’ll need to know how to use </a:t>
            </a:r>
            <a:r>
              <a:rPr lang="en-US" dirty="0" err="1"/>
              <a:t>git</a:t>
            </a:r>
            <a:r>
              <a:rPr lang="en-US" dirty="0"/>
              <a:t>.</a:t>
            </a:r>
          </a:p>
          <a:p>
            <a:r>
              <a:rPr lang="en-US" dirty="0"/>
              <a:t>To access the lab materials, click on the invitation link included in each lab.</a:t>
            </a:r>
          </a:p>
        </p:txBody>
      </p:sp>
    </p:spTree>
    <p:extLst>
      <p:ext uri="{BB962C8B-B14F-4D97-AF65-F5344CB8AC3E}">
        <p14:creationId xmlns:p14="http://schemas.microsoft.com/office/powerpoint/2010/main" val="24401646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Grades and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 final or exams.</a:t>
            </a:r>
          </a:p>
          <a:p>
            <a:r>
              <a:rPr lang="en-US" dirty="0"/>
              <a:t>10 Labs</a:t>
            </a:r>
          </a:p>
          <a:p>
            <a:r>
              <a:rPr lang="en-US" dirty="0"/>
              <a:t>Grading breakdown</a:t>
            </a:r>
          </a:p>
          <a:p>
            <a:pPr lvl="1"/>
            <a:r>
              <a:rPr lang="en-US" dirty="0"/>
              <a:t>50% class participation</a:t>
            </a:r>
          </a:p>
          <a:p>
            <a:pPr lvl="1"/>
            <a:r>
              <a:rPr lang="en-US" dirty="0"/>
              <a:t>50% labs</a:t>
            </a:r>
          </a:p>
        </p:txBody>
      </p:sp>
    </p:spTree>
    <p:extLst>
      <p:ext uri="{BB962C8B-B14F-4D97-AF65-F5344CB8AC3E}">
        <p14:creationId xmlns:p14="http://schemas.microsoft.com/office/powerpoint/2010/main" val="853469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an Intensive, Hands-on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Not so much lecturing</a:t>
            </a:r>
          </a:p>
          <a:p>
            <a:r>
              <a:rPr lang="en-US" dirty="0"/>
              <a:t>Lots of doing.</a:t>
            </a:r>
          </a:p>
          <a:p>
            <a:r>
              <a:rPr lang="en-US" dirty="0"/>
              <a:t>Your Task</a:t>
            </a:r>
          </a:p>
          <a:p>
            <a:pPr lvl="1"/>
            <a:r>
              <a:rPr lang="en-US" dirty="0"/>
              <a:t>Work Hard</a:t>
            </a:r>
          </a:p>
          <a:p>
            <a:pPr lvl="1"/>
            <a:r>
              <a:rPr lang="en-US" dirty="0"/>
              <a:t>Figure stuff out</a:t>
            </a:r>
          </a:p>
          <a:p>
            <a:pPr lvl="1"/>
            <a:r>
              <a:rPr lang="en-US" dirty="0"/>
              <a:t>Take the initiative</a:t>
            </a:r>
          </a:p>
          <a:p>
            <a:r>
              <a:rPr lang="en-US" dirty="0"/>
              <a:t>My and </a:t>
            </a:r>
            <a:r>
              <a:rPr lang="en-US" dirty="0" err="1"/>
              <a:t>Harshini’s</a:t>
            </a:r>
            <a:r>
              <a:rPr lang="en-US" dirty="0"/>
              <a:t> Task</a:t>
            </a:r>
          </a:p>
          <a:p>
            <a:pPr lvl="1"/>
            <a:r>
              <a:rPr lang="en-US" dirty="0"/>
              <a:t>Provide high-level guidance</a:t>
            </a:r>
          </a:p>
          <a:p>
            <a:pPr lvl="1"/>
            <a:r>
              <a:rPr lang="en-US" dirty="0"/>
              <a:t>Solve problems</a:t>
            </a:r>
          </a:p>
          <a:p>
            <a:pPr lvl="1"/>
            <a:r>
              <a:rPr lang="en-US" dirty="0"/>
              <a:t>A few lectures </a:t>
            </a:r>
          </a:p>
          <a:p>
            <a:pPr lvl="1"/>
            <a:r>
              <a:rPr lang="en-US" dirty="0"/>
              <a:t>Make sure you have what you need to succeed.</a:t>
            </a:r>
          </a:p>
        </p:txBody>
      </p:sp>
    </p:spTree>
    <p:extLst>
      <p:ext uri="{BB962C8B-B14F-4D97-AF65-F5344CB8AC3E}">
        <p14:creationId xmlns:p14="http://schemas.microsoft.com/office/powerpoint/2010/main" val="1416384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will meet and work in this room (</a:t>
            </a:r>
            <a:r>
              <a:rPr lang="en-US" dirty="0" err="1"/>
              <a:t>EnVision</a:t>
            </a:r>
            <a:r>
              <a:rPr lang="en-US" dirty="0"/>
              <a:t> -- SME)</a:t>
            </a:r>
          </a:p>
          <a:p>
            <a:pPr lvl="1"/>
            <a:r>
              <a:rPr lang="en-US" dirty="0"/>
              <a:t>You must complete the responsibility contract: http://</a:t>
            </a:r>
            <a:r>
              <a:rPr lang="en-US" dirty="0" err="1"/>
              <a:t>makerspace.ucsd.edu</a:t>
            </a:r>
            <a:r>
              <a:rPr lang="en-US" dirty="0"/>
              <a:t>/access/</a:t>
            </a:r>
            <a:r>
              <a:rPr lang="en-US" dirty="0" err="1"/>
              <a:t>responsibility.php</a:t>
            </a:r>
            <a:endParaRPr lang="en-US" dirty="0"/>
          </a:p>
          <a:p>
            <a:r>
              <a:rPr lang="en-US" dirty="0"/>
              <a:t>Class:  11-12:30</a:t>
            </a:r>
          </a:p>
          <a:p>
            <a:r>
              <a:rPr lang="en-US" dirty="0"/>
              <a:t>Lab hours</a:t>
            </a:r>
          </a:p>
          <a:p>
            <a:pPr lvl="1"/>
            <a:r>
              <a:rPr lang="en-US" dirty="0"/>
              <a:t>12:30-2:00 on Tuesday and Thursday</a:t>
            </a:r>
          </a:p>
          <a:p>
            <a:pPr lvl="1"/>
            <a:r>
              <a:rPr lang="en-US" dirty="0"/>
              <a:t>Other times TBD</a:t>
            </a:r>
          </a:p>
        </p:txBody>
      </p:sp>
    </p:spTree>
    <p:extLst>
      <p:ext uri="{BB962C8B-B14F-4D97-AF65-F5344CB8AC3E}">
        <p14:creationId xmlns:p14="http://schemas.microsoft.com/office/powerpoint/2010/main" val="3534115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Main goal: Start testing/refining flight control software on your </a:t>
            </a:r>
            <a:r>
              <a:rPr lang="en-US" dirty="0" err="1"/>
              <a:t>quadcopter</a:t>
            </a:r>
            <a:r>
              <a:rPr lang="en-US" dirty="0"/>
              <a:t> ASAP.</a:t>
            </a:r>
          </a:p>
          <a:p>
            <a:r>
              <a:rPr lang="en-US" dirty="0"/>
              <a:t>Weeks 1-5:  Sprint to a PCB design, do preliminary software development</a:t>
            </a:r>
          </a:p>
          <a:p>
            <a:pPr lvl="1"/>
            <a:r>
              <a:rPr lang="en-US" dirty="0"/>
              <a:t>Most important date: May 8</a:t>
            </a:r>
            <a:r>
              <a:rPr lang="en-US" baseline="30000" dirty="0"/>
              <a:t>th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Board “tape out”</a:t>
            </a:r>
          </a:p>
          <a:p>
            <a:r>
              <a:rPr lang="en-US" dirty="0"/>
              <a:t>Weeks 6-10:  Software refinement, quad assembly, refinement and testing.</a:t>
            </a:r>
          </a:p>
          <a:p>
            <a:endParaRPr lang="en-US" dirty="0"/>
          </a:p>
          <a:p>
            <a:r>
              <a:rPr lang="en-US" dirty="0"/>
              <a:t>Schedule is here: </a:t>
            </a:r>
            <a:r>
              <a:rPr lang="en-US" dirty="0">
                <a:hlinkClick r:id="rId2"/>
              </a:rPr>
              <a:t>https://goo.gl/cNkR3C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655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 Overviews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6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Lab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The lab schedule is very aggressive</a:t>
            </a:r>
          </a:p>
          <a:p>
            <a:r>
              <a:rPr lang="en-US" dirty="0"/>
              <a:t>Preparatory labs (1, 3): </a:t>
            </a:r>
            <a:r>
              <a:rPr lang="en-US" dirty="0">
                <a:solidFill>
                  <a:srgbClr val="FF0000"/>
                </a:solidFill>
              </a:rPr>
              <a:t>2 weeks</a:t>
            </a:r>
          </a:p>
          <a:p>
            <a:pPr lvl="1"/>
            <a:r>
              <a:rPr lang="en-US" dirty="0"/>
              <a:t>There’s a new lab each class, and they are due one week later.</a:t>
            </a:r>
          </a:p>
          <a:p>
            <a:pPr lvl="1"/>
            <a:r>
              <a:rPr lang="en-US" dirty="0"/>
              <a:t>You will learn all the skills you need to build the </a:t>
            </a:r>
            <a:r>
              <a:rPr lang="en-US" dirty="0" err="1"/>
              <a:t>quadcopter</a:t>
            </a:r>
            <a:endParaRPr lang="en-US" dirty="0"/>
          </a:p>
          <a:p>
            <a:r>
              <a:rPr lang="en-US" dirty="0"/>
              <a:t>Design and manufacturing labs (2, 4a-b, 7a-b, 8, 9): </a:t>
            </a:r>
            <a:r>
              <a:rPr lang="en-US" dirty="0">
                <a:solidFill>
                  <a:srgbClr val="FF0000"/>
                </a:solidFill>
              </a:rPr>
              <a:t>3.5 weeks</a:t>
            </a:r>
          </a:p>
          <a:p>
            <a:pPr lvl="1"/>
            <a:r>
              <a:rPr lang="en-US" dirty="0"/>
              <a:t>Design the schematic and board</a:t>
            </a:r>
          </a:p>
          <a:p>
            <a:pPr lvl="1"/>
            <a:r>
              <a:rPr lang="en-US" dirty="0"/>
              <a:t>Manufacture them.</a:t>
            </a:r>
          </a:p>
          <a:p>
            <a:r>
              <a:rPr lang="en-US" dirty="0"/>
              <a:t>Implement flight control software (6a-c):  </a:t>
            </a:r>
            <a:r>
              <a:rPr lang="en-US" dirty="0">
                <a:solidFill>
                  <a:srgbClr val="FF0000"/>
                </a:solidFill>
              </a:rPr>
              <a:t>4 weeks</a:t>
            </a:r>
          </a:p>
          <a:p>
            <a:pPr lvl="1"/>
            <a:r>
              <a:rPr lang="en-US" dirty="0" err="1"/>
              <a:t>Quadcopter</a:t>
            </a:r>
            <a:r>
              <a:rPr lang="en-US" dirty="0"/>
              <a:t> and remote firmware development</a:t>
            </a:r>
          </a:p>
          <a:p>
            <a:pPr lvl="1"/>
            <a:r>
              <a:rPr lang="en-US" dirty="0"/>
              <a:t>PID control for quad stability.</a:t>
            </a:r>
          </a:p>
          <a:p>
            <a:r>
              <a:rPr lang="en-US" dirty="0"/>
              <a:t>Make it work labs (10): </a:t>
            </a:r>
            <a:r>
              <a:rPr lang="en-US" dirty="0">
                <a:solidFill>
                  <a:srgbClr val="FF0000"/>
                </a:solidFill>
              </a:rPr>
              <a:t>3 weeks </a:t>
            </a:r>
          </a:p>
          <a:p>
            <a:pPr lvl="1"/>
            <a:r>
              <a:rPr lang="en-US" dirty="0"/>
              <a:t>Make it fly!</a:t>
            </a:r>
          </a:p>
          <a:p>
            <a:r>
              <a:rPr lang="en-US" dirty="0"/>
              <a:t>Total: </a:t>
            </a:r>
            <a:r>
              <a:rPr lang="en-US" dirty="0">
                <a:solidFill>
                  <a:srgbClr val="FF0000"/>
                </a:solidFill>
              </a:rPr>
              <a:t>12.5 weeks!</a:t>
            </a:r>
          </a:p>
          <a:p>
            <a:r>
              <a:rPr lang="en-US" dirty="0">
                <a:solidFill>
                  <a:srgbClr val="000000"/>
                </a:solidFill>
              </a:rPr>
              <a:t>Do not fall behind!</a:t>
            </a:r>
          </a:p>
          <a:p>
            <a:r>
              <a:rPr lang="en-US" dirty="0">
                <a:solidFill>
                  <a:srgbClr val="000000"/>
                </a:solidFill>
              </a:rPr>
              <a:t>There is no lab 5.</a:t>
            </a:r>
          </a:p>
        </p:txBody>
      </p:sp>
    </p:spTree>
    <p:extLst>
      <p:ext uri="{BB962C8B-B14F-4D97-AF65-F5344CB8AC3E}">
        <p14:creationId xmlns:p14="http://schemas.microsoft.com/office/powerpoint/2010/main" val="3378803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Labs are divided into hardware and PCB labs</a:t>
            </a:r>
          </a:p>
          <a:p>
            <a:r>
              <a:rPr lang="en-US" dirty="0"/>
              <a:t>Hardware labs require equipment</a:t>
            </a:r>
          </a:p>
          <a:p>
            <a:pPr lvl="1"/>
            <a:r>
              <a:rPr lang="en-US" dirty="0"/>
              <a:t>We will provide it.</a:t>
            </a:r>
          </a:p>
          <a:p>
            <a:pPr lvl="1"/>
            <a:r>
              <a:rPr lang="en-US" dirty="0"/>
              <a:t>You are responsible for it (see policy on course web site)</a:t>
            </a:r>
          </a:p>
          <a:p>
            <a:r>
              <a:rPr lang="en-US" dirty="0"/>
              <a:t>PCB labs require only software and data</a:t>
            </a:r>
          </a:p>
          <a:p>
            <a:pPr lvl="1"/>
            <a:r>
              <a:rPr lang="en-US" dirty="0"/>
              <a:t>You can use the computers here or your own.</a:t>
            </a:r>
          </a:p>
        </p:txBody>
      </p:sp>
    </p:spTree>
    <p:extLst>
      <p:ext uri="{BB962C8B-B14F-4D97-AF65-F5344CB8AC3E}">
        <p14:creationId xmlns:p14="http://schemas.microsoft.com/office/powerpoint/2010/main" val="2641917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 will work both in groups and on your own</a:t>
            </a:r>
          </a:p>
          <a:p>
            <a:r>
              <a:rPr lang="en-US" dirty="0"/>
              <a:t>Lab 1 and 2 will be on your own.</a:t>
            </a:r>
          </a:p>
          <a:p>
            <a:r>
              <a:rPr lang="en-US" dirty="0"/>
              <a:t>The rest are completed in pairs of your choosing.</a:t>
            </a:r>
          </a:p>
          <a:p>
            <a:r>
              <a:rPr lang="en-US" dirty="0"/>
              <a:t>In all cases, you can help each other out</a:t>
            </a:r>
          </a:p>
          <a:p>
            <a:pPr lvl="1"/>
            <a:r>
              <a:rPr lang="en-US" dirty="0"/>
              <a:t>No direct copying of source code, designs, etc.</a:t>
            </a:r>
          </a:p>
          <a:p>
            <a:pPr lvl="1"/>
            <a:r>
              <a:rPr lang="en-US" dirty="0"/>
              <a:t>Asking questions, etc. is great.</a:t>
            </a:r>
          </a:p>
          <a:p>
            <a:pPr lvl="1"/>
            <a:r>
              <a:rPr lang="en-US" dirty="0"/>
              <a:t>There is no curve in this class – no need to compete.</a:t>
            </a:r>
          </a:p>
        </p:txBody>
      </p:sp>
    </p:spTree>
    <p:extLst>
      <p:ext uri="{BB962C8B-B14F-4D97-AF65-F5344CB8AC3E}">
        <p14:creationId xmlns:p14="http://schemas.microsoft.com/office/powerpoint/2010/main" val="2759024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1: Learn to Use Eagle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3366FF"/>
                </a:solidFill>
              </a:rPr>
              <a:t>PCB lab</a:t>
            </a:r>
          </a:p>
          <a:p>
            <a:r>
              <a:rPr lang="en-US" dirty="0"/>
              <a:t>Build design a simple schematic.</a:t>
            </a:r>
          </a:p>
          <a:p>
            <a:r>
              <a:rPr lang="en-US" dirty="0"/>
              <a:t>Turn it into a board design.</a:t>
            </a:r>
          </a:p>
          <a:p>
            <a:r>
              <a:rPr lang="en-US" dirty="0"/>
              <a:t>Generate manufacturing data.</a:t>
            </a:r>
          </a:p>
          <a:p>
            <a:r>
              <a:rPr lang="en-US" dirty="0"/>
              <a:t>Performance manufacturing checks.</a:t>
            </a:r>
          </a:p>
          <a:p>
            <a:r>
              <a:rPr lang="en-US" dirty="0"/>
              <a:t>Design some new parts for the Eagle library.</a:t>
            </a:r>
          </a:p>
          <a:p>
            <a:r>
              <a:rPr lang="en-US" dirty="0"/>
              <a:t>Learn to decorate your boards.</a:t>
            </a:r>
          </a:p>
          <a:p>
            <a:r>
              <a:rPr lang="en-US" dirty="0"/>
              <a:t>This is due Thursday (in </a:t>
            </a:r>
            <a:r>
              <a:rPr lang="en-US" dirty="0">
                <a:solidFill>
                  <a:srgbClr val="FF0000"/>
                </a:solidFill>
              </a:rPr>
              <a:t>36 hours!!!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757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2: Practice Using Eagle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PCB lab</a:t>
            </a:r>
          </a:p>
          <a:p>
            <a:r>
              <a:rPr lang="en-US" dirty="0"/>
              <a:t>Build more parts in Eagle.</a:t>
            </a:r>
          </a:p>
          <a:p>
            <a:pPr lvl="1"/>
            <a:r>
              <a:rPr lang="en-US" dirty="0"/>
              <a:t>The IMU</a:t>
            </a:r>
          </a:p>
          <a:p>
            <a:pPr lvl="1"/>
            <a:r>
              <a:rPr lang="en-US" dirty="0"/>
              <a:t>Some discrete components</a:t>
            </a:r>
          </a:p>
        </p:txBody>
      </p:sp>
    </p:spTree>
    <p:extLst>
      <p:ext uri="{BB962C8B-B14F-4D97-AF65-F5344CB8AC3E}">
        <p14:creationId xmlns:p14="http://schemas.microsoft.com/office/powerpoint/2010/main" val="117406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12150</TotalTime>
  <Words>883</Words>
  <Application>Microsoft Macintosh PowerPoint</Application>
  <PresentationFormat>On-screen Show (4:3)</PresentationFormat>
  <Paragraphs>155</Paragraphs>
  <Slides>24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Mangal</vt:lpstr>
      <vt:lpstr>Office Theme</vt:lpstr>
      <vt:lpstr>CSE190/291:  Building A Quadcopter in 10 Weeks</vt:lpstr>
      <vt:lpstr>Course Goals</vt:lpstr>
      <vt:lpstr>Course Schedule Outline</vt:lpstr>
      <vt:lpstr>Lab Overviews</vt:lpstr>
      <vt:lpstr>The Lab Schedule</vt:lpstr>
      <vt:lpstr>Lab Structure</vt:lpstr>
      <vt:lpstr>Teams</vt:lpstr>
      <vt:lpstr>Lab 1: Learn to Use Eagle</vt:lpstr>
      <vt:lpstr>Lab 2: Practice Using Eagle</vt:lpstr>
      <vt:lpstr>Lab 3: Bring up the Hardware</vt:lpstr>
      <vt:lpstr>Lab 4: Start Designing the Quad</vt:lpstr>
      <vt:lpstr>Lab 5: The Missing Lab</vt:lpstr>
      <vt:lpstr>Lab 6: Sensors and Control</vt:lpstr>
      <vt:lpstr>Lab 7: Layout the Board</vt:lpstr>
      <vt:lpstr>Lab 8: Tape Out!!!</vt:lpstr>
      <vt:lpstr>Lab 9: Assembly and Bringup</vt:lpstr>
      <vt:lpstr>Lab 10: Make it Fly!!!</vt:lpstr>
      <vt:lpstr>What You Will Build</vt:lpstr>
      <vt:lpstr>What You Will Build</vt:lpstr>
      <vt:lpstr>Logistics</vt:lpstr>
      <vt:lpstr>Lab Materials</vt:lpstr>
      <vt:lpstr>Grades and Stuff</vt:lpstr>
      <vt:lpstr>This is an Intensive, Hands-on Class</vt:lpstr>
      <vt:lpstr>Lab Space</vt:lpstr>
    </vt:vector>
  </TitlesOfParts>
  <Company>University of California, San Diego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Quadcopter in 10 Weeks</dc:title>
  <dc:creator>Steven Swanson</dc:creator>
  <cp:lastModifiedBy>Swanson, Steven</cp:lastModifiedBy>
  <cp:revision>87</cp:revision>
  <dcterms:created xsi:type="dcterms:W3CDTF">2015-03-28T00:55:00Z</dcterms:created>
  <dcterms:modified xsi:type="dcterms:W3CDTF">2018-04-05T07:36:24Z</dcterms:modified>
</cp:coreProperties>
</file>

<file path=docProps/thumbnail.jpeg>
</file>